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5" r:id="rId3"/>
    <p:sldId id="278" r:id="rId4"/>
    <p:sldId id="297" r:id="rId5"/>
    <p:sldId id="302" r:id="rId6"/>
    <p:sldId id="303" r:id="rId7"/>
    <p:sldId id="305" r:id="rId8"/>
    <p:sldId id="304" r:id="rId9"/>
    <p:sldId id="298" r:id="rId10"/>
    <p:sldId id="299" r:id="rId11"/>
    <p:sldId id="300" r:id="rId12"/>
    <p:sldId id="306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">
          <p15:clr>
            <a:srgbClr val="A4A3A4"/>
          </p15:clr>
        </p15:guide>
        <p15:guide id="2" orient="horz" pos="55">
          <p15:clr>
            <a:srgbClr val="A4A3A4"/>
          </p15:clr>
        </p15:guide>
        <p15:guide id="3" orient="horz" pos="599">
          <p15:clr>
            <a:srgbClr val="A4A3A4"/>
          </p15:clr>
        </p15:guide>
        <p15:guide id="4" orient="horz" pos="3015">
          <p15:clr>
            <a:srgbClr val="A4A3A4"/>
          </p15:clr>
        </p15:guide>
        <p15:guide id="5" orient="horz" pos="1722">
          <p15:clr>
            <a:srgbClr val="A4A3A4"/>
          </p15:clr>
        </p15:guide>
        <p15:guide id="6" orient="horz" pos="1790">
          <p15:clr>
            <a:srgbClr val="A4A3A4"/>
          </p15:clr>
        </p15:guide>
        <p15:guide id="7" orient="horz" pos="2845">
          <p15:clr>
            <a:srgbClr val="A4A3A4"/>
          </p15:clr>
        </p15:guide>
        <p15:guide id="8" orient="horz" pos="2935">
          <p15:clr>
            <a:srgbClr val="A4A3A4"/>
          </p15:clr>
        </p15:guide>
        <p15:guide id="9" pos="204">
          <p15:clr>
            <a:srgbClr val="A4A3A4"/>
          </p15:clr>
        </p15:guide>
        <p15:guide id="10" pos="5556">
          <p15:clr>
            <a:srgbClr val="A4A3A4"/>
          </p15:clr>
        </p15:guide>
        <p15:guide id="11" pos="2835">
          <p15:clr>
            <a:srgbClr val="A4A3A4"/>
          </p15:clr>
        </p15:guide>
        <p15:guide id="12" pos="29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kermann, Dr. Till | VDV" initials="ADT|V" lastIdx="4" clrIdx="0">
    <p:extLst>
      <p:ext uri="{19B8F6BF-5375-455C-9EA6-DF929625EA0E}">
        <p15:presenceInfo xmlns:p15="http://schemas.microsoft.com/office/powerpoint/2012/main" userId="S-1-5-21-1629570043-1323708600-1235820382-10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17C"/>
    <a:srgbClr val="34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51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600" y="62"/>
      </p:cViewPr>
      <p:guideLst>
        <p:guide orient="horz" pos="464"/>
        <p:guide orient="horz" pos="55"/>
        <p:guide orient="horz" pos="599"/>
        <p:guide orient="horz" pos="3015"/>
        <p:guide orient="horz" pos="1722"/>
        <p:guide orient="horz" pos="1790"/>
        <p:guide orient="horz" pos="2845"/>
        <p:guide orient="horz" pos="2935"/>
        <p:guide pos="204"/>
        <p:guide pos="5556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39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165052574506768E-2"/>
          <c:y val="4.9814890428436447E-2"/>
          <c:w val="0.89301351514973537"/>
          <c:h val="0.75219408865082449"/>
        </c:manualLayout>
      </c:layout>
      <c:lineChart>
        <c:grouping val="standard"/>
        <c:varyColors val="0"/>
        <c:ser>
          <c:idx val="0"/>
          <c:order val="0"/>
          <c:tx>
            <c:strRef>
              <c:f>Deutschlandticket_evolution_act!$B$1</c:f>
              <c:strCache>
                <c:ptCount val="1"/>
                <c:pt idx="0">
                  <c:v>D-Ticket subscriptions (million)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Deutschlandticket_evolution_act!$A$2:$A$9</c:f>
              <c:numCache>
                <c:formatCode>m/d/yyyy</c:formatCode>
                <c:ptCount val="8"/>
                <c:pt idx="0">
                  <c:v>45047</c:v>
                </c:pt>
                <c:pt idx="1">
                  <c:v>45092</c:v>
                </c:pt>
                <c:pt idx="2">
                  <c:v>45291</c:v>
                </c:pt>
                <c:pt idx="3">
                  <c:v>45565</c:v>
                </c:pt>
                <c:pt idx="4">
                  <c:v>45657</c:v>
                </c:pt>
                <c:pt idx="5">
                  <c:v>45672</c:v>
                </c:pt>
                <c:pt idx="6">
                  <c:v>45962</c:v>
                </c:pt>
                <c:pt idx="7">
                  <c:v>46037</c:v>
                </c:pt>
              </c:numCache>
            </c:numRef>
          </c:cat>
          <c:val>
            <c:numRef>
              <c:f>Deutschlandticket_evolution_act!$B$2:$B$9</c:f>
              <c:numCache>
                <c:formatCode>General</c:formatCode>
                <c:ptCount val="8"/>
                <c:pt idx="0">
                  <c:v>9</c:v>
                </c:pt>
                <c:pt idx="1">
                  <c:v>11</c:v>
                </c:pt>
                <c:pt idx="2">
                  <c:v>13.5</c:v>
                </c:pt>
                <c:pt idx="3">
                  <c:v>13.1</c:v>
                </c:pt>
                <c:pt idx="4">
                  <c:v>14.5</c:v>
                </c:pt>
                <c:pt idx="5">
                  <c:v>13.4</c:v>
                </c:pt>
                <c:pt idx="6">
                  <c:v>14.7</c:v>
                </c:pt>
                <c:pt idx="7">
                  <c:v>14.6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DE-4190-8AAC-D91F9F636B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43177551"/>
        <c:axId val="1943178031"/>
      </c:lineChart>
      <c:dateAx>
        <c:axId val="1943177551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3178031"/>
        <c:crosses val="autoZero"/>
        <c:auto val="1"/>
        <c:lblOffset val="100"/>
        <c:baseTimeUnit val="days"/>
        <c:majorUnit val="2"/>
        <c:majorTimeUnit val="months"/>
      </c:dateAx>
      <c:valAx>
        <c:axId val="1943178031"/>
        <c:scaling>
          <c:orientation val="minMax"/>
          <c:max val="15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9431775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70C73-54E5-4A91-B596-A918FEF37925}" type="datetimeFigureOut">
              <a:rPr lang="de-DE" smtClean="0"/>
              <a:pPr/>
              <a:t>22.04.2026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3645E-BF6E-49D1-AA02-8ED0A3E9F12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092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727C-B9F3-4D58-8952-3C04B3D1B9DB}" type="datetimeFigureOut">
              <a:rPr lang="de-DE" smtClean="0"/>
              <a:pPr/>
              <a:t>22.04.2026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F470C-3670-49BE-9A4E-E4D8EED3D12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829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F470C-3670-49BE-9A4E-E4D8EED3D129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6990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7" y="1113235"/>
            <a:ext cx="8353177" cy="1243013"/>
          </a:xfrm>
        </p:spPr>
        <p:txBody>
          <a:bodyPr tIns="36000" bIns="0" anchor="t" anchorCtr="0"/>
          <a:lstStyle>
            <a:lvl1pPr>
              <a:lnSpc>
                <a:spcPct val="90000"/>
              </a:lnSpc>
              <a:defRPr sz="30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289" y="2572179"/>
            <a:ext cx="8353425" cy="323422"/>
          </a:xfrm>
        </p:spPr>
        <p:txBody>
          <a:bodyPr tIns="0"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9389" y="1059656"/>
            <a:ext cx="878522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79389" y="2518172"/>
            <a:ext cx="87852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395289" y="3111811"/>
            <a:ext cx="8353425" cy="648071"/>
          </a:xfrm>
        </p:spPr>
        <p:txBody>
          <a:bodyPr/>
          <a:lstStyle>
            <a:lvl1pPr marL="0" indent="0">
              <a:spcBef>
                <a:spcPts val="0"/>
              </a:spcBef>
              <a:defRPr sz="1200" b="0"/>
            </a:lvl1pPr>
            <a:lvl2pPr marL="0" indent="0">
              <a:spcBef>
                <a:spcPts val="0"/>
              </a:spcBef>
              <a:buNone/>
              <a:defRPr sz="1600"/>
            </a:lvl2pPr>
            <a:lvl3pPr marL="0" indent="0">
              <a:spcBef>
                <a:spcPts val="0"/>
              </a:spcBef>
              <a:buNone/>
              <a:defRPr sz="1600"/>
            </a:lvl3pPr>
            <a:lvl4pPr marL="0" indent="0">
              <a:spcBef>
                <a:spcPts val="0"/>
              </a:spcBef>
              <a:buNone/>
              <a:defRPr sz="1600"/>
            </a:lvl4pPr>
            <a:lvl5pPr marL="0" indent="0">
              <a:spcBef>
                <a:spcPts val="0"/>
              </a:spcBef>
              <a:buNone/>
              <a:defRPr sz="1600"/>
            </a:lvl5pPr>
            <a:lvl6pPr>
              <a:spcBef>
                <a:spcPts val="0"/>
              </a:spcBef>
              <a:defRPr sz="1600"/>
            </a:lvl6pPr>
            <a:lvl7pPr>
              <a:spcBef>
                <a:spcPts val="0"/>
              </a:spcBef>
              <a:defRPr sz="1600"/>
            </a:lvl7pPr>
            <a:lvl8pPr>
              <a:spcBef>
                <a:spcPts val="0"/>
              </a:spcBef>
              <a:defRPr sz="1600"/>
            </a:lvl8pPr>
            <a:lvl9pPr>
              <a:spcBef>
                <a:spcPts val="0"/>
              </a:spcBef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11" name="Grafik 10" descr="VDV_Verkehrsunternehmen_Colo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438046" y="177438"/>
            <a:ext cx="1541953" cy="4077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65A32-9F0E-E469-0087-0E3B23B874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627" y="881743"/>
            <a:ext cx="8047239" cy="443997"/>
          </a:xfrm>
        </p:spPr>
        <p:txBody>
          <a:bodyPr/>
          <a:lstStyle/>
          <a:p>
            <a:r>
              <a:rPr lang="de-DE"/>
              <a:t>Headline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9CDF4A-0692-9BE5-8FBD-C9AA85057178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0" indent="0">
              <a:spcBef>
                <a:spcPts val="1125"/>
              </a:spcBef>
              <a:buFont typeface="Arial" panose="020B0604020202020204" pitchFamily="34" charset="0"/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de-DE"/>
              <a:t>Text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5B0331E-DCAA-BFB5-6750-E8377C20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89321" y="4768795"/>
            <a:ext cx="1203765" cy="275035"/>
          </a:xfrm>
        </p:spPr>
        <p:txBody>
          <a:bodyPr anchor="t"/>
          <a:lstStyle>
            <a:lvl1pPr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A66625-4815-BC40-992F-4D71DE28BF13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9F515C6-C39B-7743-647D-ECC34E0074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627" y="354792"/>
            <a:ext cx="8047239" cy="275035"/>
          </a:xfrm>
        </p:spPr>
        <p:txBody>
          <a:bodyPr>
            <a:normAutofit/>
          </a:bodyPr>
          <a:lstStyle>
            <a:lvl1pPr marL="0" indent="0">
              <a:buNone/>
              <a:defRPr sz="1200" b="1" cap="all" baseline="0"/>
            </a:lvl1pPr>
          </a:lstStyle>
          <a:p>
            <a:pPr lvl="0"/>
            <a:r>
              <a:rPr lang="de-DE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570621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85">
          <p15:clr>
            <a:srgbClr val="FBAE40"/>
          </p15:clr>
        </p15:guide>
        <p15:guide id="2" pos="3840">
          <p15:clr>
            <a:srgbClr val="FBAE40"/>
          </p15:clr>
        </p15:guide>
        <p15:guide id="3" pos="7219">
          <p15:clr>
            <a:srgbClr val="FBAE40"/>
          </p15:clr>
        </p15:guide>
        <p15:guide id="4" pos="121">
          <p15:clr>
            <a:srgbClr val="FBAE40"/>
          </p15:clr>
        </p15:guide>
        <p15:guide id="5" orient="horz" pos="134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4515556"/>
            <a:ext cx="4176713" cy="162428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79389" y="1496615"/>
            <a:ext cx="8785225" cy="0"/>
          </a:xfrm>
          <a:prstGeom prst="line">
            <a:avLst/>
          </a:prstGeom>
          <a:ln w="444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179389" y="2625756"/>
            <a:ext cx="878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289" y="1545432"/>
            <a:ext cx="8353425" cy="917972"/>
          </a:xfrm>
        </p:spPr>
        <p:txBody>
          <a:bodyPr anchor="t"/>
          <a:lstStyle>
            <a:lvl1pPr algn="l">
              <a:defRPr sz="3000" b="1" cap="none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5289" y="2679762"/>
            <a:ext cx="8353425" cy="540060"/>
          </a:xfrm>
        </p:spPr>
        <p:txBody>
          <a:bodyPr tIns="36000" anchor="t" anchorCtr="0"/>
          <a:lstStyle>
            <a:lvl1pPr marL="0" indent="0">
              <a:buNone/>
              <a:defRPr sz="1600" b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179389" y="3273828"/>
            <a:ext cx="878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951310"/>
            <a:ext cx="4171950" cy="3564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539750" indent="-26511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951310"/>
            <a:ext cx="4171950" cy="3564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1" y="4515556"/>
            <a:ext cx="4176713" cy="162428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64374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951310"/>
            <a:ext cx="4171950" cy="356473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539750" indent="-26511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4643438" y="951310"/>
            <a:ext cx="4176712" cy="3564731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4515556"/>
            <a:ext cx="4176713" cy="162428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57197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–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951310"/>
            <a:ext cx="8496300" cy="1782365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 marL="539750" indent="-265113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323850" y="2842023"/>
            <a:ext cx="8496300" cy="1674019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 sz="1400"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1" y="4515556"/>
            <a:ext cx="4176713" cy="162428"/>
          </a:xfrm>
        </p:spPr>
        <p:txBody>
          <a:bodyPr anchor="b" anchorCtr="0"/>
          <a:lstStyle>
            <a:lvl1pPr>
              <a:defRPr sz="800" b="0" baseline="0"/>
            </a:lvl1pPr>
            <a:lvl2pPr marL="0" indent="0">
              <a:buNone/>
              <a:defRPr sz="800"/>
            </a:lvl2pPr>
            <a:lvl3pPr marL="1588" indent="0">
              <a:buNone/>
              <a:defRPr sz="800"/>
            </a:lvl3pPr>
            <a:lvl4pPr marL="0" indent="0">
              <a:buNone/>
              <a:defRPr sz="800"/>
            </a:lvl4pPr>
            <a:lvl5pPr marL="0" indent="0">
              <a:buNone/>
              <a:defRPr sz="800"/>
            </a:lvl5pPr>
            <a:lvl6pPr marL="0" indent="0">
              <a:buNone/>
              <a:defRPr sz="800"/>
            </a:lvl6pPr>
            <a:lvl7pPr marL="0" indent="0">
              <a:buNone/>
              <a:defRPr sz="800"/>
            </a:lvl7pPr>
            <a:lvl8pPr marL="0" indent="0">
              <a:buNone/>
              <a:defRPr sz="800"/>
            </a:lvl8pPr>
            <a:lvl9pPr marL="0" indent="0">
              <a:buNone/>
              <a:defRPr sz="800"/>
            </a:lvl9pPr>
          </a:lstStyle>
          <a:p>
            <a:pPr lvl="0"/>
            <a:r>
              <a:rPr lang="de-DE" dirty="0"/>
              <a:t>Quellenangabe durch Klicken hinzufügen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August 15th 2023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Dr. Till Ackermann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514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9" y="938102"/>
            <a:ext cx="8787401" cy="4018796"/>
          </a:xfrm>
          <a:prstGeom prst="rect">
            <a:avLst/>
          </a:prstGeom>
        </p:spPr>
      </p:pic>
      <p:pic>
        <p:nvPicPr>
          <p:cNvPr id="8" name="Grafik 7" descr="VDV_Verkehrsunternehmen_Color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38046" y="177438"/>
            <a:ext cx="1541953" cy="40775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23850" y="950994"/>
            <a:ext cx="8496300" cy="6486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7125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50" y="86916"/>
            <a:ext cx="8496300" cy="648630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50" y="951310"/>
            <a:ext cx="8496300" cy="3564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Siebente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259632" y="4894008"/>
            <a:ext cx="648072" cy="165832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August 15th 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2" y="4894008"/>
            <a:ext cx="3960440" cy="165832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Dr. Till Ackermann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19715" y="4894008"/>
            <a:ext cx="287710" cy="16583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6EACCC5-E8F5-45DE-846E-D24B837BA6CD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/>
        </p:nvSpPr>
        <p:spPr>
          <a:xfrm>
            <a:off x="611560" y="4894008"/>
            <a:ext cx="648072" cy="165832"/>
          </a:xfrm>
          <a:prstGeom prst="rect">
            <a:avLst/>
          </a:prstGeom>
        </p:spPr>
        <p:txBody>
          <a:bodyPr vert="horz" lIns="0" tIns="28800" rIns="0" bIns="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VDV</a:t>
            </a:r>
          </a:p>
        </p:txBody>
      </p:sp>
      <p:cxnSp>
        <p:nvCxnSpPr>
          <p:cNvPr id="10" name="Gerade Verbindung 9"/>
          <p:cNvCxnSpPr/>
          <p:nvPr/>
        </p:nvCxnSpPr>
        <p:spPr>
          <a:xfrm>
            <a:off x="323850" y="789385"/>
            <a:ext cx="8496300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323850" y="4786313"/>
            <a:ext cx="721518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 descr="VDV_Verkehrsunternehmen_Color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728601" y="4762521"/>
            <a:ext cx="1101395" cy="2912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7" r:id="rId4"/>
    <p:sldLayoutId id="2147483656" r:id="rId5"/>
    <p:sldLayoutId id="2147483652" r:id="rId6"/>
    <p:sldLayoutId id="2147483654" r:id="rId7"/>
    <p:sldLayoutId id="2147483655" r:id="rId8"/>
    <p:sldLayoutId id="2147483658" r:id="rId9"/>
    <p:sldLayoutId id="2147483659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638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26511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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812800" indent="-27622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809625" indent="-2730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Calibri" pitchFamily="34" charset="0"/>
        <a:buChar char="—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076325" indent="-285750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Ò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957" y="1203598"/>
            <a:ext cx="8353177" cy="1243013"/>
          </a:xfrm>
        </p:spPr>
        <p:txBody>
          <a:bodyPr/>
          <a:lstStyle/>
          <a:p>
            <a:r>
              <a:rPr lang="en-GB" sz="2800" dirty="0" err="1"/>
              <a:t>Moviatrafik</a:t>
            </a:r>
            <a:r>
              <a:rPr lang="en-GB" sz="2800" dirty="0"/>
              <a:t> Mobility for Lunch: </a:t>
            </a:r>
            <a:br>
              <a:rPr lang="en-GB" sz="2800" dirty="0"/>
            </a:br>
            <a:r>
              <a:rPr lang="en-GB" sz="2800" dirty="0"/>
              <a:t>Latest Experiences with the Deutschland-Ticket </a:t>
            </a:r>
            <a:endParaRPr lang="de-DE" sz="280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395287" y="3292231"/>
            <a:ext cx="8353425" cy="648071"/>
          </a:xfrm>
        </p:spPr>
        <p:txBody>
          <a:bodyPr/>
          <a:lstStyle/>
          <a:p>
            <a:r>
              <a:rPr lang="en-US" sz="1600" dirty="0"/>
              <a:t>23 April 2026, 12:00 – 12:45 h</a:t>
            </a:r>
          </a:p>
          <a:p>
            <a:r>
              <a:rPr lang="de-DE" sz="1600" dirty="0"/>
              <a:t>Ulrich Weber, VDV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4E94DD-2D8A-406A-8BDE-D2B6CB450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275606"/>
            <a:ext cx="1152128" cy="11521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323850" y="86916"/>
            <a:ext cx="8496300" cy="612626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Deutschland-Ticket: </a:t>
            </a:r>
            <a:r>
              <a:rPr lang="de-DE" dirty="0" err="1"/>
              <a:t>Current</a:t>
            </a:r>
            <a:r>
              <a:rPr lang="de-DE" dirty="0"/>
              <a:t> Challenges (2)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395536" y="2355726"/>
            <a:ext cx="6984776" cy="2376264"/>
          </a:xfrm>
        </p:spPr>
        <p:txBody>
          <a:bodyPr/>
          <a:lstStyle/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Decisions in Nov 2025 to have long-term funding of 3 billion EUR annually until 2030  </a:t>
            </a:r>
            <a:r>
              <a:rPr lang="en-US" sz="1600" dirty="0">
                <a:sym typeface="Wingdings" panose="05000000000000000000" pitchFamily="2" charset="2"/>
              </a:rPr>
              <a:t> very important for communication towards customers incl. companies</a:t>
            </a:r>
            <a:endParaRPr lang="en-US" sz="1600" dirty="0"/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However: fixed amount, no increase!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Annual prize increase to be decided with operational cost index agreed between Federal government, states and PT sector in March 2026.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US" sz="1600" dirty="0"/>
              <a:t>PT production cost increase/inflation has to be fully covered by passengers!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US" sz="1600" dirty="0"/>
              <a:t>Instead of increasing compensation for DT or investing more in PT offer, the Federal government has decided to give a fossil fuel prize discount to car drivers!</a:t>
            </a:r>
          </a:p>
          <a:p>
            <a:pPr>
              <a:spcBef>
                <a:spcPts val="336"/>
              </a:spcBef>
              <a:buClr>
                <a:schemeClr val="tx2"/>
              </a:buClr>
            </a:pPr>
            <a:endParaRPr lang="en-US" sz="16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FD26AA-9B7D-338B-D2C4-364203370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25936"/>
            <a:ext cx="1584176" cy="1584176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FC04212-F383-EEE1-31C7-D01C78952889}"/>
              </a:ext>
            </a:extLst>
          </p:cNvPr>
          <p:cNvSpPr txBox="1"/>
          <p:nvPr/>
        </p:nvSpPr>
        <p:spPr>
          <a:xfrm>
            <a:off x="3501391" y="1376866"/>
            <a:ext cx="244827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Federal </a:t>
            </a:r>
            <a:r>
              <a:rPr lang="de-DE" dirty="0" err="1"/>
              <a:t>states</a:t>
            </a:r>
            <a:r>
              <a:rPr lang="de-DE" dirty="0"/>
              <a:t>:</a:t>
            </a:r>
          </a:p>
          <a:p>
            <a:r>
              <a:rPr lang="de-DE" dirty="0"/>
              <a:t>1,5 </a:t>
            </a:r>
            <a:r>
              <a:rPr lang="de-DE" dirty="0" err="1"/>
              <a:t>billion</a:t>
            </a:r>
            <a:r>
              <a:rPr lang="de-DE" dirty="0"/>
              <a:t> EUR </a:t>
            </a:r>
            <a:r>
              <a:rPr lang="de-DE" dirty="0" err="1"/>
              <a:t>annually</a:t>
            </a:r>
            <a:r>
              <a:rPr lang="de-DE" dirty="0"/>
              <a:t>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D70336E-B0D0-B6DD-F591-86052723BFFB}"/>
              </a:ext>
            </a:extLst>
          </p:cNvPr>
          <p:cNvSpPr txBox="1"/>
          <p:nvPr/>
        </p:nvSpPr>
        <p:spPr>
          <a:xfrm>
            <a:off x="395536" y="1376866"/>
            <a:ext cx="244827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Federal </a:t>
            </a:r>
            <a:r>
              <a:rPr lang="de-DE" dirty="0" err="1"/>
              <a:t>government</a:t>
            </a:r>
            <a:r>
              <a:rPr lang="de-DE" dirty="0"/>
              <a:t>: </a:t>
            </a:r>
          </a:p>
          <a:p>
            <a:r>
              <a:rPr lang="de-DE" dirty="0"/>
              <a:t>1,5 </a:t>
            </a:r>
            <a:r>
              <a:rPr lang="de-DE" dirty="0" err="1"/>
              <a:t>billion</a:t>
            </a:r>
            <a:r>
              <a:rPr lang="de-DE" dirty="0"/>
              <a:t> EUR </a:t>
            </a:r>
            <a:r>
              <a:rPr lang="de-DE" dirty="0" err="1"/>
              <a:t>annually</a:t>
            </a:r>
            <a:r>
              <a:rPr lang="de-DE" dirty="0"/>
              <a:t> </a:t>
            </a:r>
          </a:p>
        </p:txBody>
      </p:sp>
      <p:pic>
        <p:nvPicPr>
          <p:cNvPr id="1026" name="Picture 2" descr="Bennau &amp; Göbbels - Finanzierung">
            <a:extLst>
              <a:ext uri="{FF2B5EF4-FFF2-40B4-BE49-F238E27FC236}">
                <a16:creationId xmlns:a16="http://schemas.microsoft.com/office/drawing/2014/main" id="{CE3B9803-F7C0-7BF2-0F35-EC2B8ED1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76" y="930655"/>
            <a:ext cx="1683796" cy="1451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5329079-6055-AFA7-293E-0628614EE1F6}"/>
              </a:ext>
            </a:extLst>
          </p:cNvPr>
          <p:cNvSpPr txBox="1">
            <a:spLocks/>
          </p:cNvSpPr>
          <p:nvPr/>
        </p:nvSpPr>
        <p:spPr>
          <a:xfrm>
            <a:off x="342549" y="883190"/>
            <a:ext cx="5737665" cy="4154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125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12800" indent="-27622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09625" indent="-2730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Calibri" pitchFamily="34" charset="0"/>
              <a:buChar char="—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76325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Wingdings 3" pitchFamily="18" charset="2"/>
              <a:buChar char="Ò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The </a:t>
            </a:r>
            <a:r>
              <a:rPr lang="de-DE" b="1" dirty="0" err="1"/>
              <a:t>financial</a:t>
            </a:r>
            <a:r>
              <a:rPr lang="de-DE" b="1" dirty="0"/>
              <a:t> </a:t>
            </a:r>
            <a:r>
              <a:rPr lang="de-DE" b="1" dirty="0" err="1"/>
              <a:t>framework</a:t>
            </a:r>
            <a:r>
              <a:rPr lang="de-DE" b="1" dirty="0"/>
              <a:t> – </a:t>
            </a:r>
            <a:r>
              <a:rPr lang="de-DE" b="1" dirty="0" err="1"/>
              <a:t>now</a:t>
            </a:r>
            <a:r>
              <a:rPr lang="de-DE" b="1" dirty="0"/>
              <a:t> relative </a:t>
            </a:r>
            <a:r>
              <a:rPr lang="de-DE" b="1" dirty="0" err="1"/>
              <a:t>long</a:t>
            </a:r>
            <a:r>
              <a:rPr lang="de-DE" b="1" dirty="0"/>
              <a:t>-term </a:t>
            </a:r>
            <a:r>
              <a:rPr lang="de-DE" b="1" dirty="0" err="1"/>
              <a:t>stability</a:t>
            </a:r>
            <a:endParaRPr lang="de-DE" b="1" dirty="0"/>
          </a:p>
          <a:p>
            <a:pPr>
              <a:spcBef>
                <a:spcPts val="336"/>
              </a:spcBef>
              <a:buClr>
                <a:schemeClr val="tx2"/>
              </a:buClr>
            </a:pPr>
            <a:endParaRPr lang="en-US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7265A2-0A4E-3B9B-2D2C-2B21C0470609}"/>
              </a:ext>
            </a:extLst>
          </p:cNvPr>
          <p:cNvSpPr txBox="1"/>
          <p:nvPr/>
        </p:nvSpPr>
        <p:spPr>
          <a:xfrm>
            <a:off x="2997335" y="1410911"/>
            <a:ext cx="350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+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5B259FD-EF88-3274-F05A-9DB7A4AC3686}"/>
              </a:ext>
            </a:extLst>
          </p:cNvPr>
          <p:cNvSpPr txBox="1">
            <a:spLocks/>
          </p:cNvSpPr>
          <p:nvPr/>
        </p:nvSpPr>
        <p:spPr>
          <a:xfrm>
            <a:off x="1979712" y="4894008"/>
            <a:ext cx="3960440" cy="16583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/>
              <a:t>D-Ticket Ulrich Weber, </a:t>
            </a:r>
            <a:r>
              <a:rPr lang="en-US" sz="900"/>
              <a:t>Moviatrafik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05444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 txBox="1">
            <a:spLocks/>
          </p:cNvSpPr>
          <p:nvPr/>
        </p:nvSpPr>
        <p:spPr>
          <a:xfrm>
            <a:off x="323850" y="86916"/>
            <a:ext cx="8496300" cy="612626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Deutschland-Ticket: </a:t>
            </a:r>
            <a:r>
              <a:rPr lang="de-DE" dirty="0" err="1"/>
              <a:t>Compensation</a:t>
            </a:r>
            <a:r>
              <a:rPr lang="de-DE" dirty="0"/>
              <a:t>/Revenue </a:t>
            </a:r>
            <a:r>
              <a:rPr lang="de-DE" dirty="0" err="1"/>
              <a:t>sharing</a:t>
            </a:r>
            <a:r>
              <a:rPr lang="de-DE" dirty="0"/>
              <a:t> and </a:t>
            </a:r>
            <a:r>
              <a:rPr lang="de-DE" dirty="0" err="1"/>
              <a:t>ensuring</a:t>
            </a:r>
            <a:r>
              <a:rPr lang="de-DE" dirty="0"/>
              <a:t> </a:t>
            </a:r>
            <a:r>
              <a:rPr lang="de-DE" dirty="0" err="1"/>
              <a:t>revenues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323850" y="843558"/>
            <a:ext cx="6768430" cy="3672408"/>
          </a:xfrm>
        </p:spPr>
        <p:txBody>
          <a:bodyPr/>
          <a:lstStyle/>
          <a:p>
            <a:r>
              <a:rPr lang="de-DE" sz="1600" b="1" dirty="0"/>
              <a:t>  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 err="1"/>
              <a:t>Organisation</a:t>
            </a:r>
            <a:r>
              <a:rPr lang="en-US" sz="1600" dirty="0"/>
              <a:t> of Germany-wide revenue sharing concept: </a:t>
            </a:r>
            <a:br>
              <a:rPr lang="en-US" sz="1600" dirty="0"/>
            </a:br>
            <a:r>
              <a:rPr lang="en-US" sz="1600" dirty="0"/>
              <a:t>D-TIX </a:t>
            </a:r>
            <a:r>
              <a:rPr lang="en-US" sz="1600" dirty="0" err="1"/>
              <a:t>organisation</a:t>
            </a:r>
            <a:endParaRPr lang="en-US" sz="1600" dirty="0"/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All D-Ticket sellers have a contract with D-Tix </a:t>
            </a:r>
            <a:br>
              <a:rPr lang="en-US" sz="1600" dirty="0"/>
            </a:br>
            <a:r>
              <a:rPr lang="en-US" sz="1600" dirty="0">
                <a:sym typeface="Wingdings" panose="05000000000000000000" pitchFamily="2" charset="2"/>
              </a:rPr>
              <a:t> precondition for financial compensation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ym typeface="Wingdings" panose="05000000000000000000" pitchFamily="2" charset="2"/>
              </a:rPr>
              <a:t>Revenue sharing currently based on post codes of D-Ticket holders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ym typeface="Wingdings" panose="05000000000000000000" pitchFamily="2" charset="2"/>
              </a:rPr>
              <a:t>Discussions on further revenue sharing concept based on automatic passenger counting system/APC or other technology (not before 2030?) </a:t>
            </a:r>
            <a:endParaRPr lang="en-US" sz="1600" dirty="0"/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Compensation based on ex-ante applications (based on previous year) of PTAs and ex-post financial billing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Ticket Fraud: false tickets offered on internet/</a:t>
            </a:r>
            <a:r>
              <a:rPr lang="en-US" sz="1600" dirty="0" err="1"/>
              <a:t>ebay</a:t>
            </a:r>
            <a:r>
              <a:rPr lang="en-US" sz="1600" dirty="0"/>
              <a:t> below regular prize </a:t>
            </a:r>
          </a:p>
          <a:p>
            <a:pPr marL="628650" lvl="1" indent="-285750">
              <a:spcBef>
                <a:spcPts val="336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Considerable efforts to improve ticket security also for UIC barcode standard comparable to already higher security standards implemented with VDV E-ticket: signature keys, nation-wide “black lists” etc.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4A82684-B9B0-9F9C-ECE9-DEEE9EA93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419622"/>
            <a:ext cx="1825370" cy="854429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933FE67E-DFEB-B713-1A50-C1161334287C}"/>
              </a:ext>
            </a:extLst>
          </p:cNvPr>
          <p:cNvSpPr txBox="1">
            <a:spLocks/>
          </p:cNvSpPr>
          <p:nvPr/>
        </p:nvSpPr>
        <p:spPr>
          <a:xfrm>
            <a:off x="1979712" y="4894008"/>
            <a:ext cx="3960440" cy="16583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/>
              <a:t>D-Ticket Ulrich Weber, </a:t>
            </a:r>
            <a:r>
              <a:rPr lang="en-US" sz="900"/>
              <a:t>Moviatrafik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572179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6EE8B-6E5C-329E-16BD-A402D7BA9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10E93C2-34FD-5397-6C40-E5B2FB4D6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07225"/>
            <a:ext cx="4032448" cy="3084689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B778087A-463B-A337-0041-9B0D94F31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986" y="915566"/>
            <a:ext cx="5472286" cy="648630"/>
          </a:xfrm>
        </p:spPr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much</a:t>
            </a:r>
            <a:r>
              <a:rPr lang="de-DE" dirty="0"/>
              <a:t> – Time </a:t>
            </a:r>
            <a:r>
              <a:rPr lang="de-DE" dirty="0" err="1"/>
              <a:t>for</a:t>
            </a:r>
            <a:r>
              <a:rPr lang="de-DE" dirty="0"/>
              <a:t> Questions</a:t>
            </a:r>
            <a:br>
              <a:rPr lang="de-DE" dirty="0"/>
            </a:br>
            <a:r>
              <a:rPr lang="de-DE" dirty="0"/>
              <a:t>Contact: weber@vdv.de</a:t>
            </a:r>
          </a:p>
        </p:txBody>
      </p:sp>
    </p:spTree>
    <p:extLst>
      <p:ext uri="{BB962C8B-B14F-4D97-AF65-F5344CB8AC3E}">
        <p14:creationId xmlns:p14="http://schemas.microsoft.com/office/powerpoint/2010/main" val="19890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Key </a:t>
            </a:r>
            <a:r>
              <a:rPr lang="de-DE" dirty="0" err="1"/>
              <a:t>facts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the German regional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local</a:t>
            </a:r>
            <a:r>
              <a:rPr lang="de-DE" dirty="0"/>
              <a:t> Public Transport</a:t>
            </a:r>
          </a:p>
        </p:txBody>
      </p:sp>
      <p:pic>
        <p:nvPicPr>
          <p:cNvPr id="8202" name="Picture 10" descr="Thalia Filialen in Deutschla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429" y="950913"/>
            <a:ext cx="2811142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19715" y="970545"/>
            <a:ext cx="27401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 </a:t>
            </a:r>
            <a:r>
              <a:rPr lang="de-DE" sz="1600" b="1" u="sng" dirty="0"/>
              <a:t>Länder/</a:t>
            </a:r>
            <a:r>
              <a:rPr lang="de-DE" sz="1600" b="1" u="sng" dirty="0" err="1"/>
              <a:t>states</a:t>
            </a:r>
            <a:r>
              <a:rPr lang="de-DE" sz="1600" b="1" u="sng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in </a:t>
            </a:r>
            <a:r>
              <a:rPr lang="de-DE" sz="1600" dirty="0" err="1"/>
              <a:t>charge</a:t>
            </a:r>
            <a:r>
              <a:rPr lang="de-DE" sz="1600" dirty="0"/>
              <a:t> of regional </a:t>
            </a:r>
            <a:r>
              <a:rPr lang="de-DE" sz="1600" dirty="0" err="1"/>
              <a:t>public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(</a:t>
            </a:r>
            <a:r>
              <a:rPr lang="de-DE" sz="1600" dirty="0" err="1"/>
              <a:t>rail</a:t>
            </a:r>
            <a:r>
              <a:rPr lang="de-DE" sz="1600" dirty="0"/>
              <a:t> </a:t>
            </a:r>
            <a:r>
              <a:rPr lang="de-DE" sz="1600" dirty="0" err="1"/>
              <a:t>services</a:t>
            </a:r>
            <a:r>
              <a:rPr lang="de-DE" sz="1600" dirty="0"/>
              <a:t>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19715" y="2214612"/>
            <a:ext cx="2596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 </a:t>
            </a:r>
            <a:r>
              <a:rPr lang="de-DE" sz="1600" b="1" u="sng" dirty="0" err="1"/>
              <a:t>counties</a:t>
            </a:r>
            <a:r>
              <a:rPr lang="de-DE" sz="1600" b="1" u="sng" dirty="0"/>
              <a:t> and </a:t>
            </a:r>
            <a:r>
              <a:rPr lang="de-DE" sz="1600" b="1" u="sng" dirty="0" err="1"/>
              <a:t>municipalities</a:t>
            </a:r>
            <a:r>
              <a:rPr lang="de-DE" sz="1600" b="1" u="sng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in </a:t>
            </a:r>
            <a:r>
              <a:rPr lang="de-DE" sz="1600" dirty="0" err="1"/>
              <a:t>charge</a:t>
            </a:r>
            <a:r>
              <a:rPr lang="de-DE" sz="1600" dirty="0"/>
              <a:t> of </a:t>
            </a: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public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(</a:t>
            </a:r>
            <a:r>
              <a:rPr lang="de-DE" sz="1600" dirty="0" err="1"/>
              <a:t>bus</a:t>
            </a:r>
            <a:r>
              <a:rPr lang="de-DE" sz="1600" dirty="0"/>
              <a:t>/</a:t>
            </a:r>
            <a:r>
              <a:rPr lang="de-DE" sz="1600" dirty="0" err="1"/>
              <a:t>tram</a:t>
            </a:r>
            <a:r>
              <a:rPr lang="de-DE" sz="1600" dirty="0"/>
              <a:t>/</a:t>
            </a:r>
            <a:r>
              <a:rPr lang="de-DE" sz="1600" dirty="0" err="1"/>
              <a:t>metro</a:t>
            </a:r>
            <a:r>
              <a:rPr lang="de-DE" sz="1600" dirty="0"/>
              <a:t>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084168" y="915566"/>
            <a:ext cx="2740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 </a:t>
            </a:r>
            <a:r>
              <a:rPr lang="de-DE" sz="1600" b="1" u="sng" dirty="0"/>
              <a:t>Federal Government </a:t>
            </a:r>
            <a:r>
              <a:rPr lang="de-DE" sz="1600" dirty="0" err="1"/>
              <a:t>provides</a:t>
            </a:r>
            <a:r>
              <a:rPr lang="de-DE" sz="1600" dirty="0"/>
              <a:t> </a:t>
            </a:r>
            <a:r>
              <a:rPr lang="de-DE" sz="1600" dirty="0" err="1"/>
              <a:t>subsidies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regional </a:t>
            </a:r>
            <a:r>
              <a:rPr lang="de-DE" sz="1600" dirty="0" err="1"/>
              <a:t>public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(</a:t>
            </a:r>
            <a:r>
              <a:rPr lang="de-DE" sz="1600" dirty="0" err="1"/>
              <a:t>rail</a:t>
            </a:r>
            <a:r>
              <a:rPr lang="de-DE" sz="1600" dirty="0"/>
              <a:t>-services) and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r>
              <a:rPr lang="de-DE" sz="1600" dirty="0"/>
              <a:t> </a:t>
            </a:r>
            <a:r>
              <a:rPr lang="de-DE" sz="1600" dirty="0" err="1"/>
              <a:t>investments</a:t>
            </a:r>
            <a:r>
              <a:rPr lang="de-DE" sz="1600" dirty="0"/>
              <a:t>.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19715" y="3261922"/>
            <a:ext cx="25961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The </a:t>
            </a:r>
            <a:r>
              <a:rPr lang="de-DE" sz="1600" dirty="0" err="1"/>
              <a:t>counties</a:t>
            </a:r>
            <a:r>
              <a:rPr lang="de-DE" sz="1600" dirty="0"/>
              <a:t> and </a:t>
            </a:r>
            <a:r>
              <a:rPr lang="de-DE" sz="1600" dirty="0" err="1"/>
              <a:t>municipalities</a:t>
            </a:r>
            <a:r>
              <a:rPr lang="de-DE" sz="1600" dirty="0"/>
              <a:t> </a:t>
            </a:r>
            <a:r>
              <a:rPr lang="de-DE" sz="1600" dirty="0" err="1"/>
              <a:t>often</a:t>
            </a:r>
            <a:r>
              <a:rPr lang="de-DE" sz="1600" dirty="0"/>
              <a:t> own </a:t>
            </a:r>
            <a:r>
              <a:rPr lang="de-DE" sz="1600" dirty="0" err="1"/>
              <a:t>their</a:t>
            </a:r>
            <a:r>
              <a:rPr lang="de-DE" sz="1600" dirty="0"/>
              <a:t> </a:t>
            </a:r>
            <a:r>
              <a:rPr lang="de-DE" sz="1600" dirty="0" err="1"/>
              <a:t>local</a:t>
            </a:r>
            <a:r>
              <a:rPr lang="de-DE" sz="1600" dirty="0"/>
              <a:t> </a:t>
            </a:r>
            <a:r>
              <a:rPr lang="de-DE" sz="1600" dirty="0" err="1"/>
              <a:t>public</a:t>
            </a:r>
            <a:r>
              <a:rPr lang="de-DE" sz="1600" dirty="0"/>
              <a:t> </a:t>
            </a:r>
            <a:r>
              <a:rPr lang="de-DE" sz="1600" dirty="0" err="1"/>
              <a:t>transport</a:t>
            </a:r>
            <a:r>
              <a:rPr lang="de-DE" sz="1600" dirty="0"/>
              <a:t> </a:t>
            </a:r>
            <a:r>
              <a:rPr lang="de-DE" sz="1600" dirty="0" err="1"/>
              <a:t>company</a:t>
            </a:r>
            <a:endParaRPr lang="de-DE" sz="1600" dirty="0"/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96F85A61-A527-4574-A915-4A337F488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2802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86916"/>
            <a:ext cx="8496300" cy="540543"/>
          </a:xfrm>
        </p:spPr>
        <p:txBody>
          <a:bodyPr/>
          <a:lstStyle/>
          <a:p>
            <a:r>
              <a:rPr lang="en-US" sz="2400" dirty="0"/>
              <a:t>From the 9-Euro ticket in 2022 to the Deutschland-Ticket in 2023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915566"/>
            <a:ext cx="5032648" cy="3888432"/>
          </a:xfrm>
        </p:spPr>
        <p:txBody>
          <a:bodyPr/>
          <a:lstStyle/>
          <a:p>
            <a:r>
              <a:rPr lang="de-DE" sz="1600" b="1" dirty="0"/>
              <a:t>1st </a:t>
            </a:r>
            <a:r>
              <a:rPr lang="de-DE" sz="1600" b="1" dirty="0" err="1"/>
              <a:t>requirement</a:t>
            </a:r>
            <a:r>
              <a:rPr lang="de-DE" sz="1600" b="1" dirty="0"/>
              <a:t>: Climate </a:t>
            </a:r>
            <a:r>
              <a:rPr lang="de-DE" sz="1600" b="1" dirty="0" err="1"/>
              <a:t>protection</a:t>
            </a:r>
            <a:endParaRPr lang="de-DE" sz="1600" b="1" dirty="0"/>
          </a:p>
          <a:p>
            <a:pPr lvl="1"/>
            <a:r>
              <a:rPr lang="de-DE" sz="1600" dirty="0"/>
              <a:t>Climate </a:t>
            </a:r>
            <a:r>
              <a:rPr lang="de-DE" sz="1600" dirty="0" err="1"/>
              <a:t>damages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, </a:t>
            </a:r>
            <a:r>
              <a:rPr lang="de-DE" sz="1600" dirty="0" err="1"/>
              <a:t>goal</a:t>
            </a:r>
            <a:r>
              <a:rPr lang="de-DE" sz="1600" dirty="0"/>
              <a:t>: </a:t>
            </a:r>
            <a:br>
              <a:rPr lang="de-DE" sz="1600" dirty="0"/>
            </a:br>
            <a:r>
              <a:rPr lang="de-DE" sz="1600" dirty="0"/>
              <a:t>Germany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climate</a:t>
            </a:r>
            <a:r>
              <a:rPr lang="de-DE" sz="1600" dirty="0"/>
              <a:t>-neutral by 2045</a:t>
            </a:r>
          </a:p>
          <a:p>
            <a:pPr marL="0" lvl="1" indent="0">
              <a:buNone/>
            </a:pPr>
            <a:r>
              <a:rPr lang="de-DE" sz="1600" b="1" dirty="0"/>
              <a:t>2nd </a:t>
            </a:r>
            <a:r>
              <a:rPr lang="de-DE" sz="1600" b="1" dirty="0" err="1"/>
              <a:t>requirement</a:t>
            </a:r>
            <a:r>
              <a:rPr lang="de-DE" sz="1600" b="1" dirty="0"/>
              <a:t>: Price </a:t>
            </a:r>
            <a:r>
              <a:rPr lang="de-DE" sz="1600" b="1" dirty="0" err="1"/>
              <a:t>increase</a:t>
            </a:r>
            <a:r>
              <a:rPr lang="de-DE" sz="1600" b="1" dirty="0"/>
              <a:t> </a:t>
            </a:r>
            <a:r>
              <a:rPr lang="de-DE" sz="1600" b="1" dirty="0" err="1"/>
              <a:t>protection</a:t>
            </a:r>
            <a:endParaRPr lang="de-DE" sz="1600" dirty="0"/>
          </a:p>
          <a:p>
            <a:pPr lvl="1"/>
            <a:r>
              <a:rPr lang="en-US" sz="1600" dirty="0"/>
              <a:t>Russian aggression towards Ukraine leads to price increases in electricity, gas, fuel</a:t>
            </a:r>
          </a:p>
          <a:p>
            <a:pPr lvl="1"/>
            <a:r>
              <a:rPr lang="en-US" sz="1600" dirty="0"/>
              <a:t>Lower the burden of households regarding mobility costs</a:t>
            </a:r>
          </a:p>
          <a:p>
            <a:pPr marL="0" lvl="1" indent="0">
              <a:buNone/>
            </a:pPr>
            <a:r>
              <a:rPr lang="de-DE" sz="1600" b="1" dirty="0"/>
              <a:t>Experiment: The 9-Euro-Ticket</a:t>
            </a:r>
          </a:p>
          <a:p>
            <a:pPr lvl="1"/>
            <a:r>
              <a:rPr lang="en-US" sz="1600" dirty="0"/>
              <a:t>from June 1 to August 31, 2022 </a:t>
            </a:r>
          </a:p>
          <a:p>
            <a:pPr lvl="1"/>
            <a:r>
              <a:rPr lang="en-US" sz="1600" dirty="0"/>
              <a:t>monthly pass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en-US" sz="1600" dirty="0"/>
              <a:t>public transportation, valid nationwide, </a:t>
            </a:r>
            <a:r>
              <a:rPr lang="de-DE" sz="1600" dirty="0"/>
              <a:t>52 </a:t>
            </a:r>
            <a:r>
              <a:rPr lang="de-DE" sz="1600" dirty="0" err="1"/>
              <a:t>million</a:t>
            </a:r>
            <a:r>
              <a:rPr lang="de-DE" sz="1600" dirty="0"/>
              <a:t> </a:t>
            </a:r>
            <a:r>
              <a:rPr lang="de-DE" sz="1600" dirty="0" err="1"/>
              <a:t>tickets</a:t>
            </a:r>
            <a:r>
              <a:rPr lang="de-DE" sz="1600" dirty="0"/>
              <a:t> </a:t>
            </a:r>
            <a:r>
              <a:rPr lang="de-DE" sz="1600" dirty="0" err="1"/>
              <a:t>sold</a:t>
            </a:r>
            <a:endParaRPr lang="de-DE" sz="1600" dirty="0"/>
          </a:p>
          <a:p>
            <a:pPr marL="0" lvl="1" indent="0">
              <a:buNone/>
            </a:pPr>
            <a:r>
              <a:rPr lang="de-DE" sz="1600" b="1" dirty="0"/>
              <a:t>The </a:t>
            </a:r>
            <a:r>
              <a:rPr lang="de-DE" sz="1600" b="1" dirty="0" err="1"/>
              <a:t>conclusion</a:t>
            </a:r>
            <a:r>
              <a:rPr lang="de-DE" sz="1600" b="1" dirty="0"/>
              <a:t>: </a:t>
            </a:r>
            <a:r>
              <a:rPr lang="de-DE" sz="1600" b="1" dirty="0" err="1"/>
              <a:t>One</a:t>
            </a:r>
            <a:r>
              <a:rPr lang="de-DE" sz="1600" b="1" dirty="0"/>
              <a:t> ticket </a:t>
            </a:r>
            <a:r>
              <a:rPr lang="de-DE" sz="1600" b="1" dirty="0" err="1"/>
              <a:t>for</a:t>
            </a:r>
            <a:r>
              <a:rPr lang="de-DE" sz="1600" b="1" dirty="0"/>
              <a:t> </a:t>
            </a:r>
            <a:r>
              <a:rPr lang="en-GB" sz="1600" b="1" dirty="0"/>
              <a:t>everything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de-DE" sz="1600" dirty="0"/>
              <a:t>Success </a:t>
            </a:r>
            <a:r>
              <a:rPr lang="de-DE" sz="1600" dirty="0" err="1"/>
              <a:t>factors</a:t>
            </a:r>
            <a:r>
              <a:rPr lang="de-DE" sz="1600" dirty="0"/>
              <a:t>: 1. </a:t>
            </a:r>
            <a:r>
              <a:rPr lang="de-DE" sz="1600" dirty="0" err="1"/>
              <a:t>affordable</a:t>
            </a:r>
            <a:r>
              <a:rPr lang="de-DE" sz="1600" dirty="0"/>
              <a:t> </a:t>
            </a:r>
            <a:r>
              <a:rPr lang="de-DE" sz="1600" dirty="0" err="1"/>
              <a:t>price</a:t>
            </a:r>
            <a:r>
              <a:rPr lang="de-DE" sz="1600" dirty="0"/>
              <a:t>, </a:t>
            </a:r>
            <a:br>
              <a:rPr lang="de-DE" sz="1600" dirty="0"/>
            </a:br>
            <a:r>
              <a:rPr lang="de-DE" sz="1600" dirty="0"/>
              <a:t>2. </a:t>
            </a:r>
            <a:r>
              <a:rPr lang="de-DE" sz="1600" dirty="0" err="1"/>
              <a:t>nationwide</a:t>
            </a:r>
            <a:r>
              <a:rPr lang="de-DE" sz="1600" dirty="0"/>
              <a:t> </a:t>
            </a:r>
            <a:r>
              <a:rPr lang="de-DE" sz="1600" dirty="0" err="1"/>
              <a:t>validity</a:t>
            </a:r>
            <a:endParaRPr lang="de-DE" sz="1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2849970"/>
            <a:ext cx="3168352" cy="1767107"/>
          </a:xfrm>
          <a:prstGeom prst="rect">
            <a:avLst/>
          </a:prstGeom>
        </p:spPr>
      </p:pic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54B303B7-A95D-4EE7-45E5-347341148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  <p:pic>
        <p:nvPicPr>
          <p:cNvPr id="1026" name="Picture 2" descr="9-Euro-Ticket: Die wichtigsten Fragen und Antworten zum Start am ...">
            <a:extLst>
              <a:ext uri="{FF2B5EF4-FFF2-40B4-BE49-F238E27FC236}">
                <a16:creationId xmlns:a16="http://schemas.microsoft.com/office/drawing/2014/main" id="{4B67D60F-8A2B-88F7-3866-E190A364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23962"/>
            <a:ext cx="3168352" cy="1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0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/>
          <p:cNvGrpSpPr/>
          <p:nvPr/>
        </p:nvGrpSpPr>
        <p:grpSpPr>
          <a:xfrm>
            <a:off x="4860032" y="947579"/>
            <a:ext cx="3957270" cy="3687779"/>
            <a:chOff x="4345512" y="510394"/>
            <a:chExt cx="4471790" cy="4167260"/>
          </a:xfrm>
        </p:grpSpPr>
        <p:pic>
          <p:nvPicPr>
            <p:cNvPr id="11" name="Grafik 10" descr="Ein Bild, das Person, stehend, Anzug, Unternehmen enthält.&#10;&#10;Automatisch generierte Beschreibung">
              <a:extLst>
                <a:ext uri="{FF2B5EF4-FFF2-40B4-BE49-F238E27FC236}">
                  <a16:creationId xmlns:a16="http://schemas.microsoft.com/office/drawing/2014/main" id="{FB92D3CC-F4C2-9476-9490-012B2840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5513" y="1707654"/>
              <a:ext cx="4454109" cy="2970000"/>
            </a:xfrm>
            <a:prstGeom prst="rect">
              <a:avLst/>
            </a:prstGeom>
          </p:spPr>
        </p:pic>
        <p:pic>
          <p:nvPicPr>
            <p:cNvPr id="12" name="Grafik 11" descr="Ein Bild, das Text, Wartebereich, Zug, Im Haus enthält.&#10;&#10;Automatisch generierte Beschreibung">
              <a:extLst>
                <a:ext uri="{FF2B5EF4-FFF2-40B4-BE49-F238E27FC236}">
                  <a16:creationId xmlns:a16="http://schemas.microsoft.com/office/drawing/2014/main" id="{89A213F0-CC84-3BC8-6607-F92838791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633" t="6630" r="12131" b="22625"/>
            <a:stretch/>
          </p:blipFill>
          <p:spPr>
            <a:xfrm>
              <a:off x="6603954" y="512036"/>
              <a:ext cx="2213348" cy="1529841"/>
            </a:xfrm>
            <a:prstGeom prst="rect">
              <a:avLst/>
            </a:prstGeom>
          </p:spPr>
        </p:pic>
        <p:pic>
          <p:nvPicPr>
            <p:cNvPr id="6" name="Grafik 5" descr="Ein Bild, das Text, Decke, Person, Im Haus enthält.&#10;&#10;Automatisch generierte Beschreibung">
              <a:extLst>
                <a:ext uri="{FF2B5EF4-FFF2-40B4-BE49-F238E27FC236}">
                  <a16:creationId xmlns:a16="http://schemas.microsoft.com/office/drawing/2014/main" id="{631AAE34-F2CE-7C15-D067-3906F6C5EE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543"/>
            <a:stretch/>
          </p:blipFill>
          <p:spPr>
            <a:xfrm>
              <a:off x="4345512" y="510394"/>
              <a:ext cx="2258443" cy="1515256"/>
            </a:xfrm>
            <a:prstGeom prst="rect">
              <a:avLst/>
            </a:prstGeom>
          </p:spPr>
        </p:pic>
      </p:grpSp>
      <p:sp>
        <p:nvSpPr>
          <p:cNvPr id="13" name="Titel 1"/>
          <p:cNvSpPr txBox="1">
            <a:spLocks/>
          </p:cNvSpPr>
          <p:nvPr/>
        </p:nvSpPr>
        <p:spPr>
          <a:xfrm>
            <a:off x="323850" y="86916"/>
            <a:ext cx="8496300" cy="540543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May 1, 2023: Launch of the Deutschland-Ticket</a:t>
            </a:r>
            <a:endParaRPr lang="de-DE" dirty="0"/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323850" y="1023243"/>
            <a:ext cx="4536181" cy="3564731"/>
          </a:xfrm>
        </p:spPr>
        <p:txBody>
          <a:bodyPr/>
          <a:lstStyle/>
          <a:p>
            <a:r>
              <a:rPr lang="de-DE" sz="1600" b="1" dirty="0"/>
              <a:t>The Deutschland-Ticket („D-Ticket“)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600" dirty="0"/>
              <a:t>49€ per </a:t>
            </a:r>
            <a:r>
              <a:rPr lang="de-DE" sz="1600" dirty="0" err="1"/>
              <a:t>month</a:t>
            </a:r>
            <a:r>
              <a:rPr lang="de-DE" sz="1600" dirty="0"/>
              <a:t> (D-Ticket Job 34,30€)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600" dirty="0" err="1"/>
              <a:t>Since</a:t>
            </a:r>
            <a:r>
              <a:rPr lang="de-DE" sz="1600" dirty="0"/>
              <a:t> 1</a:t>
            </a:r>
            <a:r>
              <a:rPr lang="de-DE" sz="1600" baseline="30000" dirty="0"/>
              <a:t>st</a:t>
            </a:r>
            <a:r>
              <a:rPr lang="de-DE" sz="1600" dirty="0"/>
              <a:t> May 2023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de-DE" sz="1600" dirty="0"/>
              <a:t>Coverage: e</a:t>
            </a:r>
            <a:r>
              <a:rPr lang="en-US" sz="1600" dirty="0" err="1"/>
              <a:t>ntire</a:t>
            </a:r>
            <a:r>
              <a:rPr lang="en-US" sz="1600" dirty="0"/>
              <a:t> German public transport network, excluding long-distance travel by bus or train 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en-US" sz="1600" dirty="0"/>
              <a:t>Monthly terminable subscription, non-transferable 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en-US" sz="1600" dirty="0"/>
              <a:t>No accompanying persons allowed, except for children under the age of 7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en-US" sz="1600" dirty="0"/>
              <a:t>Reduced prize for students/pupils </a:t>
            </a:r>
          </a:p>
          <a:p>
            <a:pPr marL="273600" indent="-273600">
              <a:spcBef>
                <a:spcPts val="336"/>
              </a:spcBef>
              <a:buClr>
                <a:schemeClr val="tx2"/>
              </a:buClr>
              <a:buFont typeface="Symbol" panose="05050102010706020507" pitchFamily="18" charset="2"/>
              <a:buChar char="-"/>
            </a:pPr>
            <a:r>
              <a:rPr lang="en-US" sz="1600" dirty="0"/>
              <a:t>Digital distribution: app/barcode or chip card, </a:t>
            </a:r>
            <a:br>
              <a:rPr lang="en-US" sz="1600" dirty="0"/>
            </a:br>
            <a:r>
              <a:rPr lang="en-US" sz="1600" dirty="0"/>
              <a:t>no paper tickets from 1</a:t>
            </a:r>
            <a:r>
              <a:rPr lang="en-US" sz="1600" baseline="30000" dirty="0"/>
              <a:t>st</a:t>
            </a:r>
            <a:r>
              <a:rPr lang="en-US" sz="1600" dirty="0"/>
              <a:t> January 2024 </a:t>
            </a:r>
          </a:p>
          <a:p>
            <a:pPr>
              <a:spcBef>
                <a:spcPts val="336"/>
              </a:spcBef>
              <a:buClr>
                <a:schemeClr val="tx2"/>
              </a:buClr>
            </a:pPr>
            <a:endParaRPr lang="en-US" sz="1600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A31EB4B3-74AC-1269-B887-59705F4BAEBD}"/>
              </a:ext>
            </a:extLst>
          </p:cNvPr>
          <p:cNvSpPr txBox="1">
            <a:spLocks/>
          </p:cNvSpPr>
          <p:nvPr/>
        </p:nvSpPr>
        <p:spPr>
          <a:xfrm>
            <a:off x="1979712" y="4894008"/>
            <a:ext cx="3960440" cy="16583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/>
              <a:t>D-Ticket Ulrich Weber, </a:t>
            </a:r>
            <a:r>
              <a:rPr lang="en-US" sz="800" dirty="0" err="1"/>
              <a:t>Moviatrafik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3974064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46810-42D5-4801-CF32-1F60E324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14A648-D5D5-42C2-4E69-260A3349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6916"/>
            <a:ext cx="8496300" cy="540618"/>
          </a:xfrm>
        </p:spPr>
        <p:txBody>
          <a:bodyPr/>
          <a:lstStyle/>
          <a:p>
            <a:r>
              <a:rPr lang="en-US" sz="2400" dirty="0"/>
              <a:t>Evolution of D-Ticket subscriptions (in million)</a:t>
            </a: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CE798A-66AE-01DE-60DE-5885540C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5EB8DCA-7CA1-D78E-B471-F5BEC82F41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Source: VDV</a:t>
            </a:r>
          </a:p>
        </p:txBody>
      </p:sp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64F61032-F000-DB6B-F5A7-F5F8873D0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007BAF8F-38D0-8F9E-7F8E-A7780E4537ED}"/>
              </a:ext>
            </a:extLst>
          </p:cNvPr>
          <p:cNvGrpSpPr/>
          <p:nvPr/>
        </p:nvGrpSpPr>
        <p:grpSpPr>
          <a:xfrm>
            <a:off x="683567" y="1059582"/>
            <a:ext cx="6912769" cy="3426776"/>
            <a:chOff x="683567" y="1059582"/>
            <a:chExt cx="6912769" cy="3426776"/>
          </a:xfrm>
        </p:grpSpPr>
        <p:graphicFrame>
          <p:nvGraphicFramePr>
            <p:cNvPr id="10" name="Diagramm 9">
              <a:extLst>
                <a:ext uri="{FF2B5EF4-FFF2-40B4-BE49-F238E27FC236}">
                  <a16:creationId xmlns:a16="http://schemas.microsoft.com/office/drawing/2014/main" id="{B3922883-8360-EC0D-2E60-4079843FA7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7430572"/>
                </p:ext>
              </p:extLst>
            </p:nvPr>
          </p:nvGraphicFramePr>
          <p:xfrm>
            <a:off x="683567" y="1344165"/>
            <a:ext cx="6912761" cy="31421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269EA898-42A2-72FB-1DB3-1140C8317F93}"/>
                </a:ext>
              </a:extLst>
            </p:cNvPr>
            <p:cNvCxnSpPr>
              <a:cxnSpLocks/>
            </p:cNvCxnSpPr>
            <p:nvPr/>
          </p:nvCxnSpPr>
          <p:spPr>
            <a:xfrm>
              <a:off x="1187624" y="1419622"/>
              <a:ext cx="0" cy="2376264"/>
            </a:xfrm>
            <a:prstGeom prst="line">
              <a:avLst/>
            </a:prstGeom>
            <a:ln w="2222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2B16A348-51CD-6944-21AD-97558FDCA3D6}"/>
                </a:ext>
              </a:extLst>
            </p:cNvPr>
            <p:cNvCxnSpPr>
              <a:cxnSpLocks/>
            </p:cNvCxnSpPr>
            <p:nvPr/>
          </p:nvCxnSpPr>
          <p:spPr>
            <a:xfrm>
              <a:off x="4932040" y="1419622"/>
              <a:ext cx="0" cy="2376264"/>
            </a:xfrm>
            <a:prstGeom prst="line">
              <a:avLst/>
            </a:prstGeom>
            <a:ln w="2222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ECD5055D-AEF5-B4C5-207B-EFD647D58B28}"/>
                </a:ext>
              </a:extLst>
            </p:cNvPr>
            <p:cNvCxnSpPr>
              <a:cxnSpLocks/>
            </p:cNvCxnSpPr>
            <p:nvPr/>
          </p:nvCxnSpPr>
          <p:spPr>
            <a:xfrm>
              <a:off x="7236296" y="1419622"/>
              <a:ext cx="0" cy="2376264"/>
            </a:xfrm>
            <a:prstGeom prst="line">
              <a:avLst/>
            </a:prstGeom>
            <a:ln w="22225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D232887-D8EB-7B6C-50D9-DE72D455F828}"/>
                </a:ext>
              </a:extLst>
            </p:cNvPr>
            <p:cNvSpPr txBox="1"/>
            <p:nvPr/>
          </p:nvSpPr>
          <p:spPr>
            <a:xfrm>
              <a:off x="899601" y="1059582"/>
              <a:ext cx="792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C00000"/>
                  </a:solidFill>
                </a:rPr>
                <a:t>49 EUR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93C3B20-48C7-B8B3-6AA0-03BD399F0A7A}"/>
                </a:ext>
              </a:extLst>
            </p:cNvPr>
            <p:cNvSpPr txBox="1"/>
            <p:nvPr/>
          </p:nvSpPr>
          <p:spPr>
            <a:xfrm>
              <a:off x="4572011" y="1088779"/>
              <a:ext cx="792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C00000"/>
                  </a:solidFill>
                </a:rPr>
                <a:t>58 EUR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E45D062-87DB-4079-BA5C-8566C9A9C387}"/>
                </a:ext>
              </a:extLst>
            </p:cNvPr>
            <p:cNvSpPr txBox="1"/>
            <p:nvPr/>
          </p:nvSpPr>
          <p:spPr>
            <a:xfrm>
              <a:off x="6804259" y="1059582"/>
              <a:ext cx="792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>
                  <a:solidFill>
                    <a:srgbClr val="C00000"/>
                  </a:solidFill>
                </a:rPr>
                <a:t>63 EUR</a:t>
              </a:r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470FBB33-7053-F7A7-96F5-6574F72EF25C}"/>
              </a:ext>
            </a:extLst>
          </p:cNvPr>
          <p:cNvSpPr txBox="1"/>
          <p:nvPr/>
        </p:nvSpPr>
        <p:spPr>
          <a:xfrm>
            <a:off x="7668336" y="915566"/>
            <a:ext cx="1224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C00000"/>
                </a:solidFill>
              </a:rPr>
              <a:t>Monthly ticket </a:t>
            </a:r>
            <a:r>
              <a:rPr lang="de-DE" sz="1600" dirty="0" err="1">
                <a:solidFill>
                  <a:srgbClr val="C00000"/>
                </a:solidFill>
              </a:rPr>
              <a:t>prize</a:t>
            </a:r>
            <a:r>
              <a:rPr lang="de-DE" sz="1600" dirty="0">
                <a:solidFill>
                  <a:srgbClr val="C00000"/>
                </a:solidFill>
              </a:rPr>
              <a:t> </a:t>
            </a:r>
            <a:r>
              <a:rPr lang="de-DE" sz="1600" dirty="0" err="1">
                <a:solidFill>
                  <a:srgbClr val="C00000"/>
                </a:solidFill>
              </a:rPr>
              <a:t>evolution</a:t>
            </a:r>
            <a:endParaRPr lang="de-DE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18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C07F2-E03C-AC49-D831-44583AA65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30312A-F285-E5AF-8C9A-3FE77204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6916"/>
            <a:ext cx="8496300" cy="541028"/>
          </a:xfrm>
        </p:spPr>
        <p:txBody>
          <a:bodyPr/>
          <a:lstStyle/>
          <a:p>
            <a:r>
              <a:rPr lang="en-US" sz="2400" dirty="0"/>
              <a:t>Regional market penetration of D-Ticket</a:t>
            </a: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87761-143D-90CE-9EF3-D326C0337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61EFC94-AFA2-F458-E08E-9003ACDC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9655"/>
          <a:stretch>
            <a:fillRect/>
          </a:stretch>
        </p:blipFill>
        <p:spPr>
          <a:xfrm>
            <a:off x="179512" y="857118"/>
            <a:ext cx="3285374" cy="388387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54240A7-F2AB-622C-E268-CE657A4976EA}"/>
              </a:ext>
            </a:extLst>
          </p:cNvPr>
          <p:cNvSpPr txBox="1"/>
          <p:nvPr/>
        </p:nvSpPr>
        <p:spPr>
          <a:xfrm>
            <a:off x="3419872" y="1069915"/>
            <a:ext cx="29523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D-Ticket </a:t>
            </a:r>
            <a:r>
              <a:rPr lang="de-DE" sz="1600" dirty="0" err="1"/>
              <a:t>holders</a:t>
            </a:r>
            <a:r>
              <a:rPr lang="de-DE" sz="1600" dirty="0"/>
              <a:t>: </a:t>
            </a:r>
            <a:br>
              <a:rPr lang="de-DE" sz="1600" dirty="0"/>
            </a:br>
            <a:r>
              <a:rPr lang="de-DE" sz="1600" dirty="0" err="1"/>
              <a:t>Percentage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population</a:t>
            </a:r>
            <a:r>
              <a:rPr lang="de-DE" sz="1600" dirty="0"/>
              <a:t> 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A516A3B0-6605-8364-598E-8D407745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FD7E321-761D-6A4E-3B5B-95024EEAAD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89727" y="4442043"/>
            <a:ext cx="1224136" cy="240925"/>
          </a:xfrm>
        </p:spPr>
        <p:txBody>
          <a:bodyPr/>
          <a:lstStyle/>
          <a:p>
            <a:r>
              <a:rPr lang="de-DE" dirty="0"/>
              <a:t>Source: INFAS D-Ticket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April 2026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FEA318B-B0AA-8F38-AB98-ADB9CC1D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177" y="2734179"/>
            <a:ext cx="4738554" cy="1833096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8EE00CA-5CBC-2FAA-88C5-FA7ABB343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808" y="1726708"/>
            <a:ext cx="950248" cy="1690084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27F1E491-7941-4587-AE21-BDB83CE2BAE6}"/>
              </a:ext>
            </a:extLst>
          </p:cNvPr>
          <p:cNvSpPr txBox="1"/>
          <p:nvPr/>
        </p:nvSpPr>
        <p:spPr>
          <a:xfrm>
            <a:off x="5148064" y="2449220"/>
            <a:ext cx="3816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Larger German </a:t>
            </a:r>
            <a:r>
              <a:rPr lang="de-DE" sz="1600" dirty="0" err="1"/>
              <a:t>cities</a:t>
            </a:r>
            <a:r>
              <a:rPr lang="de-DE" sz="1600" dirty="0"/>
              <a:t> &gt; 500.000 </a:t>
            </a:r>
            <a:r>
              <a:rPr lang="de-DE" sz="1600" dirty="0" err="1"/>
              <a:t>population</a:t>
            </a:r>
            <a:r>
              <a:rPr lang="de-DE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911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C8F2F-52B3-034D-E418-C75D04BEA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E59C0F-6AC7-A8C0-1E64-C460C259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6916"/>
            <a:ext cx="8136582" cy="541028"/>
          </a:xfrm>
        </p:spPr>
        <p:txBody>
          <a:bodyPr/>
          <a:lstStyle/>
          <a:p>
            <a:r>
              <a:rPr lang="en-US" sz="2400" dirty="0"/>
              <a:t>Large share of D-Ticket rides are within city/region</a:t>
            </a: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1B1E21-1088-03CA-B9E1-C3CD3A6CF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DB7F26CD-01C6-E067-0C9C-72765A60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38C1A01-EC5F-2252-165E-227F40D6D0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715" y="4389283"/>
            <a:ext cx="1224136" cy="240925"/>
          </a:xfrm>
        </p:spPr>
        <p:txBody>
          <a:bodyPr/>
          <a:lstStyle/>
          <a:p>
            <a:r>
              <a:rPr lang="de-DE" dirty="0"/>
              <a:t>Source: VDV/DB DT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Sept 2025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8ED34F4-7DB9-81DF-9126-DC4306AFEE56}"/>
              </a:ext>
            </a:extLst>
          </p:cNvPr>
          <p:cNvSpPr txBox="1"/>
          <p:nvPr/>
        </p:nvSpPr>
        <p:spPr>
          <a:xfrm>
            <a:off x="0" y="3291830"/>
            <a:ext cx="14102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D-Ticket </a:t>
            </a:r>
            <a:r>
              <a:rPr lang="de-DE" dirty="0" err="1"/>
              <a:t>users</a:t>
            </a:r>
            <a:endParaRPr lang="de-DE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2035907-7881-C07D-5CB5-D8274AF64AF7}"/>
              </a:ext>
            </a:extLst>
          </p:cNvPr>
          <p:cNvGrpSpPr/>
          <p:nvPr/>
        </p:nvGrpSpPr>
        <p:grpSpPr>
          <a:xfrm>
            <a:off x="1259632" y="1598493"/>
            <a:ext cx="7524836" cy="2215837"/>
            <a:chOff x="1259632" y="1598493"/>
            <a:chExt cx="7524836" cy="2215837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5AB5A343-D91E-CDB3-A23D-91A66E79D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0684" b="33685"/>
            <a:stretch>
              <a:fillRect/>
            </a:stretch>
          </p:blipFill>
          <p:spPr>
            <a:xfrm>
              <a:off x="1259632" y="1763764"/>
              <a:ext cx="7524836" cy="1451609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6B78C9A-F25C-03C9-6410-4E7E752E6BE9}"/>
                </a:ext>
              </a:extLst>
            </p:cNvPr>
            <p:cNvSpPr txBox="1"/>
            <p:nvPr/>
          </p:nvSpPr>
          <p:spPr>
            <a:xfrm>
              <a:off x="1331640" y="1598493"/>
              <a:ext cx="1660158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within</a:t>
              </a:r>
              <a:r>
                <a:rPr lang="de-DE" dirty="0"/>
                <a:t> </a:t>
              </a:r>
              <a:r>
                <a:rPr lang="de-DE" dirty="0" err="1"/>
                <a:t>city</a:t>
              </a:r>
              <a:r>
                <a:rPr lang="de-DE" dirty="0"/>
                <a:t>/</a:t>
              </a:r>
              <a:r>
                <a:rPr lang="de-DE" dirty="0" err="1"/>
                <a:t>region</a:t>
              </a:r>
              <a:endParaRPr lang="de-DE" dirty="0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3241E0B0-8E48-9B30-3BD9-4B7B81FEB6D6}"/>
                </a:ext>
              </a:extLst>
            </p:cNvPr>
            <p:cNvSpPr txBox="1"/>
            <p:nvPr/>
          </p:nvSpPr>
          <p:spPr>
            <a:xfrm>
              <a:off x="3563888" y="1851670"/>
              <a:ext cx="1296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Incoming 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36D2E55E-67E3-2D93-7E01-3ED9E485F584}"/>
                </a:ext>
              </a:extLst>
            </p:cNvPr>
            <p:cNvSpPr txBox="1"/>
            <p:nvPr/>
          </p:nvSpPr>
          <p:spPr>
            <a:xfrm>
              <a:off x="5436096" y="1851670"/>
              <a:ext cx="129614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err="1"/>
                <a:t>Outgoing</a:t>
              </a:r>
              <a:r>
                <a:rPr lang="de-DE" dirty="0"/>
                <a:t> 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D3719FBE-6A3E-8B57-3121-7E67B8B8516D}"/>
                </a:ext>
              </a:extLst>
            </p:cNvPr>
            <p:cNvSpPr txBox="1"/>
            <p:nvPr/>
          </p:nvSpPr>
          <p:spPr>
            <a:xfrm>
              <a:off x="7380312" y="1637387"/>
              <a:ext cx="129614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Outside </a:t>
              </a:r>
              <a:r>
                <a:rPr lang="de-DE" dirty="0" err="1"/>
                <a:t>city</a:t>
              </a:r>
              <a:r>
                <a:rPr lang="de-DE" dirty="0"/>
                <a:t>/</a:t>
              </a:r>
              <a:r>
                <a:rPr lang="de-DE" dirty="0" err="1"/>
                <a:t>region</a:t>
              </a:r>
              <a:r>
                <a:rPr lang="de-DE" dirty="0"/>
                <a:t> 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208304B-4967-3C9E-AD45-634515473051}"/>
                </a:ext>
              </a:extLst>
            </p:cNvPr>
            <p:cNvSpPr txBox="1"/>
            <p:nvPr/>
          </p:nvSpPr>
          <p:spPr>
            <a:xfrm>
              <a:off x="1410278" y="3435846"/>
              <a:ext cx="1577544" cy="369332"/>
            </a:xfrm>
            <a:prstGeom prst="rect">
              <a:avLst/>
            </a:prstGeom>
            <a:solidFill>
              <a:srgbClr val="4D817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</a:rPr>
                <a:t>85,1 %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FE9CA64-BDC9-A5BE-4B70-D38689221D74}"/>
                </a:ext>
              </a:extLst>
            </p:cNvPr>
            <p:cNvSpPr txBox="1"/>
            <p:nvPr/>
          </p:nvSpPr>
          <p:spPr>
            <a:xfrm>
              <a:off x="3338864" y="3435846"/>
              <a:ext cx="1577545" cy="36933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</a:rPr>
                <a:t>3,6 %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498DB0D-5DEA-EF7A-8C34-2800D0D9C3E1}"/>
                </a:ext>
              </a:extLst>
            </p:cNvPr>
            <p:cNvSpPr txBox="1"/>
            <p:nvPr/>
          </p:nvSpPr>
          <p:spPr>
            <a:xfrm>
              <a:off x="5226702" y="3442957"/>
              <a:ext cx="1577546" cy="369332"/>
            </a:xfrm>
            <a:prstGeom prst="rect">
              <a:avLst/>
            </a:prstGeom>
            <a:solidFill>
              <a:srgbClr val="349A9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</a:rPr>
                <a:t>3,8 %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BC08867-E328-75DC-64EE-DA0006427112}"/>
                </a:ext>
              </a:extLst>
            </p:cNvPr>
            <p:cNvSpPr txBox="1"/>
            <p:nvPr/>
          </p:nvSpPr>
          <p:spPr>
            <a:xfrm>
              <a:off x="7144453" y="3444998"/>
              <a:ext cx="1577546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solidFill>
                    <a:schemeClr val="bg2"/>
                  </a:solidFill>
                </a:rPr>
                <a:t>7,6 %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727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96D6D3-A635-B445-FDFD-4A0BB239F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6224C-FFA2-DBA6-E9CD-E9DF1D4F6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86916"/>
            <a:ext cx="8496300" cy="541028"/>
          </a:xfrm>
        </p:spPr>
        <p:txBody>
          <a:bodyPr/>
          <a:lstStyle/>
          <a:p>
            <a:r>
              <a:rPr lang="en-US" sz="2400" dirty="0"/>
              <a:t>Modal shift/CO2 reduction resulting from D-Ticket</a:t>
            </a:r>
            <a:endParaRPr lang="de-DE" sz="24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D3451C-92BF-E932-613B-5CCCC6321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ACCC5-E8F5-45DE-846E-D24B837BA6CD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8349FF6-96D7-7444-C941-A7AA0773E43B}"/>
              </a:ext>
            </a:extLst>
          </p:cNvPr>
          <p:cNvSpPr txBox="1"/>
          <p:nvPr/>
        </p:nvSpPr>
        <p:spPr>
          <a:xfrm>
            <a:off x="463570" y="1259009"/>
            <a:ext cx="2952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Modal shift:</a:t>
            </a:r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E01BEC10-1413-28B8-0D8B-ECCAB3859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79712" y="4894008"/>
            <a:ext cx="3960440" cy="165832"/>
          </a:xfrm>
        </p:spPr>
        <p:txBody>
          <a:bodyPr/>
          <a:lstStyle/>
          <a:p>
            <a:r>
              <a:rPr lang="de-DE" dirty="0"/>
              <a:t>D-Ticket Ulrich Weber, </a:t>
            </a:r>
            <a:r>
              <a:rPr lang="en-US" dirty="0" err="1"/>
              <a:t>Moviatrafik</a:t>
            </a:r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8B237F2-F132-F317-7890-5F7DC406B9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715" y="4389283"/>
            <a:ext cx="1224136" cy="240925"/>
          </a:xfrm>
        </p:spPr>
        <p:txBody>
          <a:bodyPr/>
          <a:lstStyle/>
          <a:p>
            <a:r>
              <a:rPr lang="de-DE" dirty="0"/>
              <a:t>Source: VDV/DB DT </a:t>
            </a:r>
            <a:r>
              <a:rPr lang="de-DE" dirty="0" err="1"/>
              <a:t>evaluation</a:t>
            </a:r>
            <a:r>
              <a:rPr lang="de-DE" dirty="0"/>
              <a:t> </a:t>
            </a:r>
            <a:r>
              <a:rPr lang="de-DE" dirty="0" err="1"/>
              <a:t>report</a:t>
            </a:r>
            <a:r>
              <a:rPr lang="de-DE" dirty="0"/>
              <a:t> Sept 2025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F6C9415-5BAE-62D6-2BCB-9367073F603D}"/>
              </a:ext>
            </a:extLst>
          </p:cNvPr>
          <p:cNvSpPr txBox="1"/>
          <p:nvPr/>
        </p:nvSpPr>
        <p:spPr>
          <a:xfrm>
            <a:off x="5078584" y="1185429"/>
            <a:ext cx="38164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600" dirty="0"/>
              <a:t>CO2 </a:t>
            </a:r>
            <a:r>
              <a:rPr lang="de-DE" sz="1600" dirty="0" err="1"/>
              <a:t>reduction</a:t>
            </a:r>
            <a:r>
              <a:rPr lang="de-DE" sz="1600" dirty="0"/>
              <a:t>: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275ED6B-CEF8-E8D4-8C46-392A4E9950C2}"/>
              </a:ext>
            </a:extLst>
          </p:cNvPr>
          <p:cNvGrpSpPr/>
          <p:nvPr/>
        </p:nvGrpSpPr>
        <p:grpSpPr>
          <a:xfrm>
            <a:off x="251520" y="1635646"/>
            <a:ext cx="8792524" cy="2565115"/>
            <a:chOff x="251520" y="1635646"/>
            <a:chExt cx="8792524" cy="2565115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BAE1561-B70F-EF85-14BF-48A30561B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1520" y="1635646"/>
              <a:ext cx="4248009" cy="2565115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A5DA407-21C5-C605-72E0-31AD0FC691D8}"/>
                </a:ext>
              </a:extLst>
            </p:cNvPr>
            <p:cNvSpPr txBox="1"/>
            <p:nvPr/>
          </p:nvSpPr>
          <p:spPr>
            <a:xfrm>
              <a:off x="2267281" y="2435988"/>
              <a:ext cx="1872208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2000" b="1" dirty="0" err="1">
                  <a:solidFill>
                    <a:srgbClr val="002060"/>
                  </a:solidFill>
                </a:rPr>
                <a:t>of</a:t>
              </a:r>
              <a:r>
                <a:rPr lang="de-DE" sz="2000" b="1" dirty="0">
                  <a:solidFill>
                    <a:srgbClr val="002060"/>
                  </a:solidFill>
                </a:rPr>
                <a:t> all DT-</a:t>
              </a:r>
              <a:r>
                <a:rPr lang="de-DE" sz="2000" b="1" dirty="0" err="1">
                  <a:solidFill>
                    <a:srgbClr val="002060"/>
                  </a:solidFill>
                </a:rPr>
                <a:t>rides</a:t>
              </a:r>
              <a:r>
                <a:rPr lang="de-DE" sz="2000" b="1" dirty="0">
                  <a:solidFill>
                    <a:srgbClr val="002060"/>
                  </a:solidFill>
                </a:rPr>
                <a:t> </a:t>
              </a:r>
              <a:r>
                <a:rPr lang="de-DE" sz="2000" b="1" dirty="0" err="1">
                  <a:solidFill>
                    <a:srgbClr val="002060"/>
                  </a:solidFill>
                </a:rPr>
                <a:t>shifted</a:t>
              </a:r>
              <a:r>
                <a:rPr lang="de-DE" sz="2000" b="1" dirty="0">
                  <a:solidFill>
                    <a:srgbClr val="002060"/>
                  </a:solidFill>
                </a:rPr>
                <a:t> </a:t>
              </a:r>
              <a:r>
                <a:rPr lang="de-DE" sz="2000" b="1" dirty="0" err="1">
                  <a:solidFill>
                    <a:srgbClr val="002060"/>
                  </a:solidFill>
                </a:rPr>
                <a:t>from</a:t>
              </a:r>
              <a:r>
                <a:rPr lang="de-DE" sz="2000" b="1" dirty="0">
                  <a:solidFill>
                    <a:srgbClr val="002060"/>
                  </a:solidFill>
                </a:rPr>
                <a:t> </a:t>
              </a:r>
              <a:r>
                <a:rPr lang="de-DE" sz="2000" b="1" dirty="0" err="1">
                  <a:solidFill>
                    <a:srgbClr val="002060"/>
                  </a:solidFill>
                </a:rPr>
                <a:t>car</a:t>
              </a:r>
              <a:r>
                <a:rPr lang="de-DE" sz="2000" b="1" dirty="0">
                  <a:solidFill>
                    <a:srgbClr val="002060"/>
                  </a:solidFill>
                </a:rPr>
                <a:t> </a:t>
              </a:r>
              <a:r>
                <a:rPr lang="de-DE" sz="2000" b="1" dirty="0" err="1">
                  <a:solidFill>
                    <a:srgbClr val="002060"/>
                  </a:solidFill>
                </a:rPr>
                <a:t>traffic</a:t>
              </a:r>
              <a:endParaRPr lang="de-DE" sz="2000" b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71CF9E4-3B30-2166-9B12-312CF75AE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7580" y="1737172"/>
              <a:ext cx="4176464" cy="2260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323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24485"/>
            <a:ext cx="3073554" cy="1593395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323850" y="86916"/>
            <a:ext cx="8496300" cy="612626"/>
          </a:xfrm>
          <a:prstGeom prst="rect">
            <a:avLst/>
          </a:prstGeom>
        </p:spPr>
        <p:txBody>
          <a:bodyPr vert="horz" lIns="0" tIns="0" rIns="0" bIns="3600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Deutschland-Ticket: </a:t>
            </a:r>
            <a:r>
              <a:rPr lang="de-DE" dirty="0" err="1"/>
              <a:t>Current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(1)</a:t>
            </a:r>
          </a:p>
        </p:txBody>
      </p:sp>
      <p:sp>
        <p:nvSpPr>
          <p:cNvPr id="17" name="Inhaltsplatzhalter 2"/>
          <p:cNvSpPr>
            <a:spLocks noGrp="1"/>
          </p:cNvSpPr>
          <p:nvPr>
            <p:ph sz="half" idx="1"/>
          </p:nvPr>
        </p:nvSpPr>
        <p:spPr>
          <a:xfrm>
            <a:off x="323850" y="843558"/>
            <a:ext cx="8424614" cy="3456384"/>
          </a:xfrm>
        </p:spPr>
        <p:txBody>
          <a:bodyPr/>
          <a:lstStyle/>
          <a:p>
            <a:r>
              <a:rPr lang="en-US" b="1" dirty="0"/>
              <a:t>The goals</a:t>
            </a:r>
            <a:endParaRPr lang="de-DE" b="1" dirty="0"/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Lower citizens’ burden from increased energy prices 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Making public transportation more attractive for the people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Climate protection goals</a:t>
            </a:r>
          </a:p>
          <a:p>
            <a:r>
              <a:rPr lang="de-DE" b="1" dirty="0"/>
              <a:t>The </a:t>
            </a:r>
            <a:r>
              <a:rPr lang="de-DE" b="1" dirty="0" err="1"/>
              <a:t>framework</a:t>
            </a:r>
            <a:endParaRPr lang="de-DE" b="1" dirty="0"/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D-Ticket could be “saved” over federal government change in 2025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Revenue compensation: €3 billion p.a., split equally between the federal government and the federal states 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Transformation of sector has been pushed: Public transport sector organizes nationwide revenue sharing system + only digital tickets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German-wide ticket validity and simplicity as well as prize are given as the most important reasons from customers to buy D-ticket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But: Joint accompanying market research has been cancelled by federal government 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en-US" sz="1400" dirty="0"/>
          </a:p>
          <a:p>
            <a:pPr>
              <a:spcBef>
                <a:spcPts val="336"/>
              </a:spcBef>
              <a:buClr>
                <a:schemeClr val="tx2"/>
              </a:buClr>
            </a:pPr>
            <a:endParaRPr lang="en-US" sz="1400" dirty="0"/>
          </a:p>
          <a:p>
            <a:pPr>
              <a:spcBef>
                <a:spcPts val="336"/>
              </a:spcBef>
              <a:buClr>
                <a:schemeClr val="tx2"/>
              </a:buClr>
            </a:pPr>
            <a:endParaRPr lang="en-US" sz="1400" dirty="0"/>
          </a:p>
        </p:txBody>
      </p:sp>
      <p:sp>
        <p:nvSpPr>
          <p:cNvPr id="2" name="Fußzeilenplatzhalter 4">
            <a:extLst>
              <a:ext uri="{FF2B5EF4-FFF2-40B4-BE49-F238E27FC236}">
                <a16:creationId xmlns:a16="http://schemas.microsoft.com/office/drawing/2014/main" id="{B8F8BE53-DD5B-2C85-376E-F18FFEB04D4C}"/>
              </a:ext>
            </a:extLst>
          </p:cNvPr>
          <p:cNvSpPr txBox="1">
            <a:spLocks/>
          </p:cNvSpPr>
          <p:nvPr/>
        </p:nvSpPr>
        <p:spPr>
          <a:xfrm>
            <a:off x="1979712" y="4894008"/>
            <a:ext cx="3960440" cy="16583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/>
              <a:t>D-Ticket Ulrich Weber, </a:t>
            </a:r>
            <a:r>
              <a:rPr lang="en-US" sz="900"/>
              <a:t>Moviatrafik</a:t>
            </a:r>
            <a:endParaRPr lang="de-DE" sz="9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7E8A450-26A8-5571-A9E2-31737DBAD7B0}"/>
              </a:ext>
            </a:extLst>
          </p:cNvPr>
          <p:cNvSpPr txBox="1"/>
          <p:nvPr/>
        </p:nvSpPr>
        <p:spPr>
          <a:xfrm>
            <a:off x="283096" y="4060398"/>
            <a:ext cx="857780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36"/>
              </a:spcBef>
              <a:buClr>
                <a:schemeClr val="tx2"/>
              </a:buClr>
            </a:pPr>
            <a:r>
              <a:rPr lang="en-US" sz="1400" u="sng" dirty="0"/>
              <a:t>VDV: “Nach dem D-Ticket </a:t>
            </a:r>
            <a:r>
              <a:rPr lang="en-US" sz="1400" u="sng" dirty="0" err="1"/>
              <a:t>brauchen</a:t>
            </a:r>
            <a:r>
              <a:rPr lang="en-US" sz="1400" u="sng" dirty="0"/>
              <a:t> </a:t>
            </a:r>
            <a:r>
              <a:rPr lang="en-US" sz="1400" u="sng" dirty="0" err="1"/>
              <a:t>wir</a:t>
            </a:r>
            <a:r>
              <a:rPr lang="en-US" sz="1400" u="sng" dirty="0"/>
              <a:t> </a:t>
            </a:r>
            <a:r>
              <a:rPr lang="en-US" sz="1400" u="sng" dirty="0" err="1"/>
              <a:t>ein</a:t>
            </a:r>
            <a:r>
              <a:rPr lang="en-US" sz="1400" u="sng" dirty="0"/>
              <a:t> D-</a:t>
            </a:r>
            <a:r>
              <a:rPr lang="en-US" sz="1400" u="sng" dirty="0" err="1"/>
              <a:t>Angebot</a:t>
            </a:r>
            <a:r>
              <a:rPr lang="en-US" sz="1400" u="sng" dirty="0"/>
              <a:t>/After the D-Ticket we need a D-Public transport offer”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long-lasting success of D-Ticket can only be achieved with a considerable increase of PT offer and quality</a:t>
            </a:r>
          </a:p>
          <a:p>
            <a:pPr marL="285750" indent="-285750">
              <a:spcBef>
                <a:spcPts val="336"/>
              </a:spcBef>
              <a:buClr>
                <a:schemeClr val="tx2"/>
              </a:buClr>
              <a:buFont typeface="Wingdings" panose="05000000000000000000" pitchFamily="2" charset="2"/>
              <a:buChar char="à"/>
            </a:pPr>
            <a:r>
              <a:rPr lang="en-US" sz="1400" dirty="0">
                <a:sym typeface="Wingdings" panose="05000000000000000000" pitchFamily="2" charset="2"/>
              </a:rPr>
              <a:t>Substantial financial problems of cities/municipalities currently  PT offer is being reduced!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55952841"/>
      </p:ext>
    </p:extLst>
  </p:cSld>
  <p:clrMapOvr>
    <a:masterClrMapping/>
  </p:clrMapOvr>
</p:sld>
</file>

<file path=ppt/theme/theme1.xml><?xml version="1.0" encoding="utf-8"?>
<a:theme xmlns:a="http://schemas.openxmlformats.org/drawingml/2006/main" name="VDV_Die_Verkehrsunternehmen_16_9">
  <a:themeElements>
    <a:clrScheme name="VDV Farben">
      <a:dk1>
        <a:sysClr val="windowText" lastClr="000000"/>
      </a:dk1>
      <a:lt1>
        <a:sysClr val="window" lastClr="FFFFFF"/>
      </a:lt1>
      <a:dk2>
        <a:srgbClr val="057DAA"/>
      </a:dk2>
      <a:lt2>
        <a:srgbClr val="FFFFFF"/>
      </a:lt2>
      <a:accent1>
        <a:srgbClr val="00508C"/>
      </a:accent1>
      <a:accent2>
        <a:srgbClr val="E65053"/>
      </a:accent2>
      <a:accent3>
        <a:srgbClr val="FAAA00"/>
      </a:accent3>
      <a:accent4>
        <a:srgbClr val="5EB464"/>
      </a:accent4>
      <a:accent5>
        <a:srgbClr val="5F1E82"/>
      </a:accent5>
      <a:accent6>
        <a:srgbClr val="782828"/>
      </a:accent6>
      <a:hlink>
        <a:srgbClr val="0000FF"/>
      </a:hlink>
      <a:folHlink>
        <a:srgbClr val="800080"/>
      </a:folHlink>
    </a:clrScheme>
    <a:fontScheme name="VDV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DV_Die_Verkehrsunternehmen_16_9.potx" id="{F3ABD9A0-FD7A-4281-A901-BB2EB44F4BFC}" vid="{495BF670-2752-4657-8ABA-61240A62D211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VDV_Die_Verkehrsunternehmen_16_9_Standard</Template>
  <TotalTime>0</TotalTime>
  <Words>897</Words>
  <Application>Microsoft Office PowerPoint</Application>
  <PresentationFormat>Bildschirmpräsentation (16:9)</PresentationFormat>
  <Paragraphs>108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Wingdings 3</vt:lpstr>
      <vt:lpstr>VDV_Die_Verkehrsunternehmen_16_9</vt:lpstr>
      <vt:lpstr>Moviatrafik Mobility for Lunch:  Latest Experiences with the Deutschland-Ticket </vt:lpstr>
      <vt:lpstr>Key facts about the German regional and local Public Transport</vt:lpstr>
      <vt:lpstr>From the 9-Euro ticket in 2022 to the Deutschland-Ticket in 2023</vt:lpstr>
      <vt:lpstr>PowerPoint-Präsentation</vt:lpstr>
      <vt:lpstr>Evolution of D-Ticket subscriptions (in million)</vt:lpstr>
      <vt:lpstr>Regional market penetration of D-Ticket</vt:lpstr>
      <vt:lpstr>Large share of D-Ticket rides are within city/region</vt:lpstr>
      <vt:lpstr>Modal shift/CO2 reduction resulting from D-Ticket</vt:lpstr>
      <vt:lpstr>PowerPoint-Präsentation</vt:lpstr>
      <vt:lpstr>PowerPoint-Präsentation</vt:lpstr>
      <vt:lpstr>PowerPoint-Präsentation</vt:lpstr>
      <vt:lpstr>Thank you very much – Time for Questions Contact: weber@vdv.de</vt:lpstr>
    </vt:vector>
  </TitlesOfParts>
  <Company>VDV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Zweite Zeile des Präsentationstitels Drei Zeilen maximal</dc:title>
  <dc:creator>Ackermann, Dr. Till | VDV</dc:creator>
  <dc:description>Vorlage Praesentation - Format 16:9;_x000d_
Version 1.0;_x000d_
2013-02-05;</dc:description>
  <cp:lastModifiedBy>Ulrich Weber [VF]</cp:lastModifiedBy>
  <cp:revision>123</cp:revision>
  <dcterms:created xsi:type="dcterms:W3CDTF">2022-09-01T10:55:46Z</dcterms:created>
  <dcterms:modified xsi:type="dcterms:W3CDTF">2026-04-22T15:21:07Z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edenspiekermann</vt:lpwstr>
  </property>
  <property fmtid="{D5CDD505-2E9C-101B-9397-08002B2CF9AE}" pid="3" name="Erstellt am">
    <vt:lpwstr>18-09-2012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1.0</vt:lpwstr>
  </property>
  <property fmtid="{D5CDD505-2E9C-101B-9397-08002B2CF9AE}" pid="6" name="Version vom">
    <vt:lpwstr>05-02-2013</vt:lpwstr>
  </property>
</Properties>
</file>